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7" r:id="rId10"/>
    <p:sldId id="264" r:id="rId11"/>
    <p:sldId id="265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19A552-0002-4B84-9F83-4931B171AB99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8"/>
            <p14:sldId id="267"/>
            <p14:sldId id="264"/>
            <p14:sldId id="265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00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0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26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41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9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20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4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35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4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01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0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F24CC-88AB-4372-85E4-EBA6E2337FC4}" type="datetimeFigureOut">
              <a:rPr lang="en-GB" smtClean="0"/>
              <a:t>09/07/2017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5B92B-C96D-42FC-ACC2-85AB288FE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64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rtafrica.com/tanzania/info/tanzania-weather-and-climat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PUMP IT UP – Predictive Analytics for Water Pumps in Tanzania</a:t>
            </a:r>
          </a:p>
          <a:p>
            <a:r>
              <a:rPr lang="en-GB" dirty="0"/>
              <a:t>Samuel 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63" t="32777" r="25546" b="44167"/>
          <a:stretch/>
        </p:blipFill>
        <p:spPr>
          <a:xfrm>
            <a:off x="2871787" y="1928813"/>
            <a:ext cx="6448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Trees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Random Forest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LDA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819" t="24621" r="38285" b="29556"/>
          <a:stretch/>
        </p:blipFill>
        <p:spPr>
          <a:xfrm>
            <a:off x="2233915" y="1547055"/>
            <a:ext cx="1511707" cy="1566536"/>
          </a:xfrm>
          <a:prstGeom prst="rect">
            <a:avLst/>
          </a:prstGeom>
        </p:spPr>
      </p:pic>
      <p:pic>
        <p:nvPicPr>
          <p:cNvPr id="2050" name="Picture 2" descr="https://i.stack.imgur.com/yR7B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0"/>
          <a:stretch/>
        </p:blipFill>
        <p:spPr bwMode="auto">
          <a:xfrm>
            <a:off x="942372" y="5301203"/>
            <a:ext cx="2962470" cy="146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78721" y="1733317"/>
            <a:ext cx="1932971" cy="7843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70.74%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78721" y="2954139"/>
            <a:ext cx="1932971" cy="784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81.19%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78721" y="4131312"/>
            <a:ext cx="1932971" cy="784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82.88%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78721" y="5529450"/>
            <a:ext cx="1932971" cy="7843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78.84%</a:t>
            </a:r>
          </a:p>
        </p:txBody>
      </p:sp>
      <p:sp>
        <p:nvSpPr>
          <p:cNvPr id="7" name="Arrow: Down 6"/>
          <p:cNvSpPr/>
          <p:nvPr/>
        </p:nvSpPr>
        <p:spPr>
          <a:xfrm>
            <a:off x="9659069" y="2619676"/>
            <a:ext cx="972274" cy="27857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/>
          <p:cNvSpPr/>
          <p:nvPr/>
        </p:nvSpPr>
        <p:spPr>
          <a:xfrm>
            <a:off x="9647494" y="3804133"/>
            <a:ext cx="972274" cy="27857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162642" y="11106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CV: Accuracy </a:t>
            </a:r>
          </a:p>
        </p:txBody>
      </p:sp>
      <p:pic>
        <p:nvPicPr>
          <p:cNvPr id="2052" name="Picture 4" descr="http://revolution-computing.typepad.com/.a/6a010534b1db25970b0192ab5194f6970d-800w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31" y="2735699"/>
            <a:ext cx="2694008" cy="26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6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optimisation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582464"/>
            <a:ext cx="9483524" cy="4910225"/>
          </a:xfrm>
          <a:prstGeom prst="rect">
            <a:avLst/>
          </a:prstGeom>
        </p:spPr>
      </p:pic>
      <p:sp>
        <p:nvSpPr>
          <p:cNvPr id="5" name="Flowchart: Connector 4"/>
          <p:cNvSpPr/>
          <p:nvPr/>
        </p:nvSpPr>
        <p:spPr>
          <a:xfrm>
            <a:off x="3819646" y="1667538"/>
            <a:ext cx="694481" cy="589524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62149" y="368692"/>
            <a:ext cx="3039319" cy="647398"/>
          </a:xfrm>
        </p:spPr>
        <p:txBody>
          <a:bodyPr/>
          <a:lstStyle/>
          <a:p>
            <a:r>
              <a:rPr lang="en-GB" dirty="0"/>
              <a:t>Max = 0.8279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62149" y="935066"/>
            <a:ext cx="3039319" cy="6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Mean = 0.8147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61076" y="1933363"/>
            <a:ext cx="3039319" cy="647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i="1" dirty="0" err="1"/>
              <a:t>Ntrees</a:t>
            </a:r>
            <a:r>
              <a:rPr lang="en-GB" sz="2000" i="1" dirty="0"/>
              <a:t> = 300, </a:t>
            </a:r>
            <a:r>
              <a:rPr lang="en-GB" sz="2000" i="1" dirty="0" err="1"/>
              <a:t>mtrys</a:t>
            </a:r>
            <a:r>
              <a:rPr lang="en-GB" sz="2000" i="1" dirty="0"/>
              <a:t>=def…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503535" y="148947"/>
            <a:ext cx="1932971" cy="7843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82.88%</a:t>
            </a:r>
          </a:p>
        </p:txBody>
      </p:sp>
    </p:spTree>
    <p:extLst>
      <p:ext uri="{BB962C8B-B14F-4D97-AF65-F5344CB8AC3E}">
        <p14:creationId xmlns:p14="http://schemas.microsoft.com/office/powerpoint/2010/main" val="198890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third category…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28" y="1446835"/>
            <a:ext cx="5653703" cy="444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9" y="1583781"/>
            <a:ext cx="5686425" cy="1571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195" y="3728395"/>
            <a:ext cx="2430169" cy="1890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39" y="3576308"/>
            <a:ext cx="2968539" cy="23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6777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Data cleaning is essential for machine learning projects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Augmenting data with additional external sources can be beneficial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Optimising models &amp; playing with parameters can have a sizeable impact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However sometimes poor data input quality can make analysis difficult </a:t>
            </a:r>
          </a:p>
          <a:p>
            <a:pPr lvl="1"/>
            <a:r>
              <a:rPr lang="en-GB" dirty="0"/>
              <a:t>(The ‘functional but needs prepares’ category is essentially just noise) </a:t>
            </a:r>
          </a:p>
          <a:p>
            <a:pPr lvl="1"/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Predictive analytics can play a key role in making foreign aid and humanitarian operations more effective  </a:t>
            </a:r>
          </a:p>
        </p:txBody>
      </p:sp>
    </p:spTree>
    <p:extLst>
      <p:ext uri="{BB962C8B-B14F-4D97-AF65-F5344CB8AC3E}">
        <p14:creationId xmlns:p14="http://schemas.microsoft.com/office/powerpoint/2010/main" val="354375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Knowledge Discovery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exploration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cleaning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Feature creation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External source augmentation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Models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9830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/>
          <p:cNvSpPr/>
          <p:nvPr/>
        </p:nvSpPr>
        <p:spPr>
          <a:xfrm>
            <a:off x="1107831" y="3279531"/>
            <a:ext cx="9196754" cy="509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discovery process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456" y="2728597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Load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8491" y="3939377"/>
            <a:ext cx="133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Exploration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7240" y="2636173"/>
            <a:ext cx="14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Data cleaning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8082" y="3914219"/>
            <a:ext cx="175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Feature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9458" y="2658160"/>
            <a:ext cx="18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Feature selection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3040" y="392069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Modelling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1528" y="2643249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Evaluation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4" y="3020909"/>
            <a:ext cx="887660" cy="887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93" y="3082525"/>
            <a:ext cx="887660" cy="887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82" y="3005505"/>
            <a:ext cx="887660" cy="887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71" y="3067121"/>
            <a:ext cx="887660" cy="8876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60" y="3051717"/>
            <a:ext cx="887660" cy="8876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49" y="3097929"/>
            <a:ext cx="887660" cy="8876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040" y="3036313"/>
            <a:ext cx="887660" cy="887660"/>
          </a:xfrm>
          <a:prstGeom prst="rect">
            <a:avLst/>
          </a:prstGeom>
        </p:spPr>
      </p:pic>
      <p:sp>
        <p:nvSpPr>
          <p:cNvPr id="21" name="Arrow: Curved Down 20"/>
          <p:cNvSpPr/>
          <p:nvPr/>
        </p:nvSpPr>
        <p:spPr>
          <a:xfrm rot="10800000">
            <a:off x="2296690" y="4352245"/>
            <a:ext cx="7366056" cy="21716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11097" y="1479248"/>
            <a:ext cx="200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External source</a:t>
            </a:r>
          </a:p>
          <a:p>
            <a:pPr algn="ctr"/>
            <a:r>
              <a:rPr lang="en-GB" b="1" dirty="0"/>
              <a:t>augmentation</a:t>
            </a:r>
          </a:p>
        </p:txBody>
      </p:sp>
      <p:sp>
        <p:nvSpPr>
          <p:cNvPr id="25" name="Arrow: Right 24"/>
          <p:cNvSpPr/>
          <p:nvPr/>
        </p:nvSpPr>
        <p:spPr>
          <a:xfrm rot="5400000">
            <a:off x="5588745" y="2318948"/>
            <a:ext cx="863166" cy="50995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1870" y="3013162"/>
            <a:ext cx="1055594" cy="988340"/>
          </a:xfrm>
          <a:prstGeom prst="rect">
            <a:avLst/>
          </a:prstGeom>
        </p:spPr>
      </p:pic>
      <p:sp>
        <p:nvSpPr>
          <p:cNvPr id="27" name="AutoShape 2" descr="Eraser free icon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253" y="3006196"/>
            <a:ext cx="995306" cy="9953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6" y="3049885"/>
            <a:ext cx="949035" cy="9490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30" y="3052857"/>
            <a:ext cx="931504" cy="9315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10" y="3051466"/>
            <a:ext cx="918733" cy="9187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69" y="3010601"/>
            <a:ext cx="928776" cy="9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4192" cy="1002760"/>
          </a:xfrm>
        </p:spPr>
        <p:txBody>
          <a:bodyPr/>
          <a:lstStyle/>
          <a:p>
            <a:r>
              <a:rPr lang="en-GB" dirty="0"/>
              <a:t>Target variable </a:t>
            </a:r>
            <a:r>
              <a:rPr lang="en-GB" sz="1800" dirty="0"/>
              <a:t>(</a:t>
            </a:r>
            <a:r>
              <a:rPr lang="en-GB" sz="1800" dirty="0" err="1"/>
              <a:t>status_group</a:t>
            </a:r>
            <a:r>
              <a:rPr lang="en-GB" sz="1800" dirty="0"/>
              <a:t>)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5" y="2308850"/>
            <a:ext cx="5650523" cy="3384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2276" y="245905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54.3%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9971" y="473039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7.3%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9672" y="30100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38.4%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88722" y="1825625"/>
            <a:ext cx="5799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Explanatory variables </a:t>
            </a:r>
            <a:r>
              <a:rPr lang="en-GB" sz="1800" dirty="0"/>
              <a:t>(quantity) 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44" y="2235026"/>
            <a:ext cx="5475436" cy="3458711"/>
          </a:xfrm>
          <a:prstGeom prst="rect">
            <a:avLst/>
          </a:prstGeom>
        </p:spPr>
      </p:pic>
      <p:sp>
        <p:nvSpPr>
          <p:cNvPr id="15" name="Freeform: Shape 14"/>
          <p:cNvSpPr/>
          <p:nvPr/>
        </p:nvSpPr>
        <p:spPr>
          <a:xfrm>
            <a:off x="7227277" y="2555744"/>
            <a:ext cx="4519248" cy="2659045"/>
          </a:xfrm>
          <a:custGeom>
            <a:avLst/>
            <a:gdLst>
              <a:gd name="connsiteX0" fmla="*/ 0 w 4492869"/>
              <a:gd name="connsiteY0" fmla="*/ 2640510 h 2659045"/>
              <a:gd name="connsiteX1" fmla="*/ 1002323 w 4492869"/>
              <a:gd name="connsiteY1" fmla="*/ 20402 h 2659045"/>
              <a:gd name="connsiteX2" fmla="*/ 2066192 w 4492869"/>
              <a:gd name="connsiteY2" fmla="*/ 1471133 h 2659045"/>
              <a:gd name="connsiteX3" fmla="*/ 3024554 w 4492869"/>
              <a:gd name="connsiteY3" fmla="*/ 2359156 h 2659045"/>
              <a:gd name="connsiteX4" fmla="*/ 4132385 w 4492869"/>
              <a:gd name="connsiteY4" fmla="*/ 2640510 h 2659045"/>
              <a:gd name="connsiteX5" fmla="*/ 4492869 w 4492869"/>
              <a:gd name="connsiteY5" fmla="*/ 2649302 h 265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2869" h="2659045">
                <a:moveTo>
                  <a:pt x="0" y="2640510"/>
                </a:moveTo>
                <a:cubicBezTo>
                  <a:pt x="328979" y="1427904"/>
                  <a:pt x="657958" y="215298"/>
                  <a:pt x="1002323" y="20402"/>
                </a:cubicBezTo>
                <a:cubicBezTo>
                  <a:pt x="1346688" y="-174494"/>
                  <a:pt x="1729154" y="1081341"/>
                  <a:pt x="2066192" y="1471133"/>
                </a:cubicBezTo>
                <a:cubicBezTo>
                  <a:pt x="2403230" y="1860925"/>
                  <a:pt x="2680189" y="2164260"/>
                  <a:pt x="3024554" y="2359156"/>
                </a:cubicBezTo>
                <a:cubicBezTo>
                  <a:pt x="3368920" y="2554052"/>
                  <a:pt x="3887666" y="2592152"/>
                  <a:pt x="4132385" y="2640510"/>
                </a:cubicBezTo>
                <a:cubicBezTo>
                  <a:pt x="4377104" y="2688868"/>
                  <a:pt x="4305300" y="2624390"/>
                  <a:pt x="4492869" y="2649302"/>
                </a:cubicBezTo>
              </a:path>
            </a:pathLst>
          </a:custGeom>
          <a:noFill/>
          <a:ln w="12700">
            <a:solidFill>
              <a:srgbClr val="70AD47">
                <a:alpha val="50196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199" y="1709875"/>
            <a:ext cx="7240929" cy="356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Dropping variables </a:t>
            </a:r>
            <a:r>
              <a:rPr lang="en-GB" sz="1800" dirty="0"/>
              <a:t>(payment/</a:t>
            </a:r>
            <a:r>
              <a:rPr lang="en-GB" sz="1800" dirty="0" err="1"/>
              <a:t>payment_type</a:t>
            </a:r>
            <a:r>
              <a:rPr lang="en-GB" sz="1800" dirty="0"/>
              <a:t>)</a:t>
            </a:r>
            <a:r>
              <a:rPr lang="en-GB" sz="2400" dirty="0"/>
              <a:t>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77808" y="1709875"/>
            <a:ext cx="5114192" cy="356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Reducing factors </a:t>
            </a:r>
            <a:r>
              <a:rPr lang="en-GB" sz="1800" dirty="0"/>
              <a:t>(funder)</a:t>
            </a:r>
            <a:r>
              <a:rPr lang="en-GB" sz="2400" dirty="0"/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489732"/>
            <a:ext cx="5114192" cy="356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Removing user-missing </a:t>
            </a:r>
            <a:r>
              <a:rPr lang="en-GB" sz="1800" dirty="0"/>
              <a:t>(construction year)</a:t>
            </a:r>
            <a:endParaRPr lang="en-GB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77808" y="4489732"/>
            <a:ext cx="5114192" cy="356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Imputing system-missing </a:t>
            </a:r>
            <a:r>
              <a:rPr lang="en-GB" sz="1800" dirty="0"/>
              <a:t>(</a:t>
            </a:r>
            <a:r>
              <a:rPr lang="en-GB" sz="1800" dirty="0" err="1"/>
              <a:t>lat</a:t>
            </a:r>
            <a:r>
              <a:rPr lang="en-GB" sz="1800" dirty="0"/>
              <a:t>/long)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5" y="2098496"/>
            <a:ext cx="2343252" cy="2042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649" y="2120338"/>
            <a:ext cx="2359418" cy="18796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75" y="2143363"/>
            <a:ext cx="3854973" cy="417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275" y="2799642"/>
            <a:ext cx="3684977" cy="720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75" y="3787960"/>
            <a:ext cx="3350770" cy="423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Down 15"/>
          <p:cNvSpPr/>
          <p:nvPr/>
        </p:nvSpPr>
        <p:spPr>
          <a:xfrm>
            <a:off x="7245445" y="2589044"/>
            <a:ext cx="409587" cy="1652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/>
          <p:cNvSpPr/>
          <p:nvPr/>
        </p:nvSpPr>
        <p:spPr>
          <a:xfrm>
            <a:off x="7247372" y="3574815"/>
            <a:ext cx="409587" cy="1652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268" y="5002058"/>
            <a:ext cx="3033188" cy="17596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11" y="5037396"/>
            <a:ext cx="2401278" cy="17200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80808" y="5273935"/>
            <a:ext cx="104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Year = 0?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808" y="4861506"/>
            <a:ext cx="4751519" cy="18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9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creation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13" y="1232796"/>
            <a:ext cx="4263342" cy="2207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36781" y="1300247"/>
            <a:ext cx="1955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>
                <a:hlinkClick r:id="rId3"/>
              </a:rPr>
              <a:t>https://www.expertafrica.com/tanzania/info/tanzania-weather-and-climate</a:t>
            </a:r>
            <a:r>
              <a:rPr lang="en-GB" sz="1400" dirty="0"/>
              <a:t>):</a:t>
            </a:r>
          </a:p>
          <a:p>
            <a:endParaRPr lang="en-GB" sz="1400" dirty="0"/>
          </a:p>
          <a:p>
            <a:r>
              <a:rPr lang="en-GB" sz="1400" dirty="0"/>
              <a:t>*Tanzania has two rainy seasons: The short rains from late-October to late-December, </a:t>
            </a:r>
          </a:p>
          <a:p>
            <a:r>
              <a:rPr lang="en-GB" sz="1400" dirty="0"/>
              <a:t>#' a.k.a. the Mango Rains, and the long rains from March to May.*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87" y="4232373"/>
            <a:ext cx="5879939" cy="249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6499"/>
            <a:ext cx="4197333" cy="40758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707994" y="-10751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 err="1"/>
              <a:t>Day_of_the_year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Season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9613" cy="1021747"/>
          </a:xfrm>
        </p:spPr>
        <p:txBody>
          <a:bodyPr/>
          <a:lstStyle/>
          <a:p>
            <a:r>
              <a:rPr lang="en-GB" dirty="0" err="1"/>
              <a:t>Operation_years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02188" y="721922"/>
            <a:ext cx="5099613" cy="1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Season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902187" y="3639545"/>
            <a:ext cx="5099613" cy="1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Day_of_the_year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17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source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Altitude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75" t="12488" r="85920" b="51935"/>
          <a:stretch/>
        </p:blipFill>
        <p:spPr>
          <a:xfrm>
            <a:off x="903409" y="2351942"/>
            <a:ext cx="2372913" cy="38905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3409" y="2787162"/>
            <a:ext cx="2439866" cy="307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03408" y="5155224"/>
            <a:ext cx="2372914" cy="4454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491" r="1013" b="5769"/>
          <a:stretch/>
        </p:blipFill>
        <p:spPr>
          <a:xfrm>
            <a:off x="3734167" y="2351942"/>
            <a:ext cx="3255352" cy="158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21" t="83974" r="75584" b="7084"/>
          <a:stretch/>
        </p:blipFill>
        <p:spPr>
          <a:xfrm>
            <a:off x="3734168" y="4182450"/>
            <a:ext cx="3255352" cy="972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734167" y="5377962"/>
            <a:ext cx="3124200" cy="743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Median </a:t>
            </a:r>
            <a:r>
              <a:rPr lang="en-GB" sz="2400" b="1" dirty="0" err="1"/>
              <a:t>dif</a:t>
            </a:r>
            <a:r>
              <a:rPr lang="en-GB" sz="2400" b="1" dirty="0"/>
              <a:t>: </a:t>
            </a:r>
            <a:r>
              <a:rPr lang="en-GB" sz="2400" dirty="0"/>
              <a:t>19m (1.6%)</a:t>
            </a:r>
          </a:p>
          <a:p>
            <a:pPr marL="0" indent="0">
              <a:buNone/>
            </a:pPr>
            <a:r>
              <a:rPr lang="en-GB" sz="2400" b="1" dirty="0"/>
              <a:t>Mean </a:t>
            </a:r>
            <a:r>
              <a:rPr lang="en-GB" sz="2400" b="1" dirty="0" err="1"/>
              <a:t>dif</a:t>
            </a:r>
            <a:r>
              <a:rPr lang="en-GB" sz="2400" b="1" dirty="0"/>
              <a:t>: </a:t>
            </a:r>
            <a:r>
              <a:rPr lang="en-GB" sz="2400" dirty="0"/>
              <a:t>23m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641" t="12563" r="67812" b="66904"/>
          <a:stretch/>
        </p:blipFill>
        <p:spPr>
          <a:xfrm>
            <a:off x="7445340" y="2287161"/>
            <a:ext cx="4366304" cy="16508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58250" y="2523394"/>
            <a:ext cx="4353394" cy="888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169211" y="2523394"/>
            <a:ext cx="438708" cy="888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60860" y="1915380"/>
            <a:ext cx="3992939" cy="74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Only 5 seriously off points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33" y="4105275"/>
            <a:ext cx="4457479" cy="23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2547" y="4256647"/>
            <a:ext cx="3842340" cy="198942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External source augmentation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64554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i="1" dirty="0"/>
              <a:t>Population also attempted using this approach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360" y="1356611"/>
            <a:ext cx="9873865" cy="51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496550" cy="543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65309" y="2914650"/>
            <a:ext cx="38502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6113584" y="2416420"/>
            <a:ext cx="45427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4101" y="2252297"/>
            <a:ext cx="752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874101" y="2580543"/>
            <a:ext cx="6030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931616" y="5438043"/>
            <a:ext cx="3187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162307" y="2913185"/>
            <a:ext cx="625355" cy="14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6162306" y="4771293"/>
            <a:ext cx="3275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113584" y="2571751"/>
            <a:ext cx="752475" cy="87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65831" y="290146"/>
            <a:ext cx="307731" cy="3077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7965831" y="757053"/>
            <a:ext cx="307731" cy="30773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273562" y="240997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Created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73562" y="707382"/>
            <a:ext cx="227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Augmented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32565" y="6413831"/>
            <a:ext cx="376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Same model with ‘</a:t>
            </a:r>
            <a:r>
              <a:rPr lang="en-GB" b="1" dirty="0" err="1"/>
              <a:t>gps_height</a:t>
            </a:r>
            <a:r>
              <a:rPr lang="en-GB" b="1" dirty="0"/>
              <a:t>’: </a:t>
            </a:r>
            <a:r>
              <a:rPr lang="en-GB" dirty="0"/>
              <a:t>81.0%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9821" y="6413831"/>
            <a:ext cx="345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Same model with ‘altitude’: </a:t>
            </a:r>
            <a:r>
              <a:rPr lang="en-GB" dirty="0"/>
              <a:t>82.4%</a:t>
            </a:r>
          </a:p>
        </p:txBody>
      </p:sp>
      <p:cxnSp>
        <p:nvCxnSpPr>
          <p:cNvPr id="15" name="Straight Arrow Connector 14"/>
          <p:cNvCxnSpPr>
            <a:stCxn id="20" idx="3"/>
            <a:endCxn id="25" idx="1"/>
          </p:cNvCxnSpPr>
          <p:nvPr/>
        </p:nvCxnSpPr>
        <p:spPr>
          <a:xfrm>
            <a:off x="5697057" y="6598497"/>
            <a:ext cx="79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9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334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Agenda </vt:lpstr>
      <vt:lpstr>Knowledge discovery process </vt:lpstr>
      <vt:lpstr>Data exploration </vt:lpstr>
      <vt:lpstr>Data cleaning</vt:lpstr>
      <vt:lpstr>Feature creation </vt:lpstr>
      <vt:lpstr>External source augmentation</vt:lpstr>
      <vt:lpstr>External source augmentation</vt:lpstr>
      <vt:lpstr>Feature selection</vt:lpstr>
      <vt:lpstr>Modelling</vt:lpstr>
      <vt:lpstr>Model optimisation</vt:lpstr>
      <vt:lpstr>The third category…</vt:lpstr>
      <vt:lpstr>Conclusions…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King Dylan Trendler</dc:creator>
  <cp:lastModifiedBy>Samuel King</cp:lastModifiedBy>
  <cp:revision>37</cp:revision>
  <dcterms:created xsi:type="dcterms:W3CDTF">2017-03-27T16:37:43Z</dcterms:created>
  <dcterms:modified xsi:type="dcterms:W3CDTF">2017-07-09T20:44:14Z</dcterms:modified>
</cp:coreProperties>
</file>